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841" r:id="rId5"/>
    <p:sldId id="1068" r:id="rId6"/>
    <p:sldId id="279" r:id="rId7"/>
    <p:sldId id="280" r:id="rId8"/>
    <p:sldId id="282" r:id="rId9"/>
    <p:sldId id="284" r:id="rId10"/>
    <p:sldId id="272" r:id="rId11"/>
    <p:sldId id="273" r:id="rId12"/>
    <p:sldId id="277" r:id="rId13"/>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Dewey" initials="TD" lastIdx="16" clrIdx="0">
    <p:extLst>
      <p:ext uri="{19B8F6BF-5375-455C-9EA6-DF929625EA0E}">
        <p15:presenceInfo xmlns:p15="http://schemas.microsoft.com/office/powerpoint/2012/main" userId="S::Tanya.Dewey@homeoffice.gov.uk::09dc9228-c930-4f5e-b31a-039efb310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1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a:solidFill>
          <a:schemeClr val="accent2"/>
        </a:solidFill>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a:solidFill>
          <a:schemeClr val="accent2"/>
        </a:solidFill>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a:solidFill>
          <a:schemeClr val="accent2"/>
        </a:solidFill>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custLinFactNeighborX="-4814" custLinFactNeighborY="305">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0" y="823815"/>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Setting up an online account (2 minutes)</a:t>
          </a:r>
          <a:endParaRPr lang="en-US" sz="1400" b="1" kern="1200" dirty="0"/>
        </a:p>
      </dsp:txBody>
      <dsp:txXfrm>
        <a:off x="663753" y="823815"/>
        <a:ext cx="1991259" cy="1327505"/>
      </dsp:txXfrm>
    </dsp:sp>
    <dsp:sp modelId="{BB6C9C52-0979-4DB2-8515-928606FD59C8}">
      <dsp:nvSpPr>
        <dsp:cNvPr id="0" name=""/>
        <dsp:cNvSpPr/>
      </dsp:nvSpPr>
      <dsp:spPr>
        <a:xfrm>
          <a:off x="2989611"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Completing the online form (20 minutes)</a:t>
          </a:r>
          <a:endParaRPr lang="en-US" sz="1400" b="1" kern="1200" dirty="0"/>
        </a:p>
      </dsp:txBody>
      <dsp:txXfrm>
        <a:off x="3653364" y="819766"/>
        <a:ext cx="1991259" cy="1327505"/>
      </dsp:txXfrm>
    </dsp:sp>
    <dsp:sp modelId="{E1A6354F-B95E-48FF-8C5D-70D3B9BA1583}">
      <dsp:nvSpPr>
        <dsp:cNvPr id="0" name=""/>
        <dsp:cNvSpPr/>
      </dsp:nvSpPr>
      <dsp:spPr>
        <a:xfrm>
          <a:off x="5976499"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Finding the relevant documents (10 minutes, depending on how good your filing is!)</a:t>
          </a:r>
          <a:endParaRPr lang="en-US" sz="1400" b="1" kern="1200" dirty="0"/>
        </a:p>
      </dsp:txBody>
      <dsp:txXfrm>
        <a:off x="6640252" y="819766"/>
        <a:ext cx="1991259" cy="13275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945BDC-BA68-4264-B290-A583A9F38C81}"/>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C1AF243-286F-482D-8430-DA00BC0E8DD7}"/>
              </a:ext>
            </a:extLst>
          </p:cNvPr>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964180C7-C54A-49ED-9F49-757A8A46F48F}" type="datetimeFigureOut">
              <a:rPr lang="en-GB" smtClean="0"/>
              <a:t>22/03/2024</a:t>
            </a:fld>
            <a:endParaRPr lang="en-GB"/>
          </a:p>
        </p:txBody>
      </p:sp>
      <p:sp>
        <p:nvSpPr>
          <p:cNvPr id="4" name="Footer Placeholder 3">
            <a:extLst>
              <a:ext uri="{FF2B5EF4-FFF2-40B4-BE49-F238E27FC236}">
                <a16:creationId xmlns:a16="http://schemas.microsoft.com/office/drawing/2014/main" id="{96817E82-30FB-48A6-8698-A0089CC1E2DB}"/>
              </a:ext>
            </a:extLst>
          </p:cNvPr>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E249187-F23A-48BA-A6AC-3EFFB1FA6D77}"/>
              </a:ext>
            </a:extLst>
          </p:cNvPr>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46CFFECE-0AA5-4E26-8144-5A8210AFA446}" type="slidenum">
              <a:rPr lang="en-GB" smtClean="0"/>
              <a:t>‹#›</a:t>
            </a:fld>
            <a:endParaRPr lang="en-GB"/>
          </a:p>
        </p:txBody>
      </p:sp>
    </p:spTree>
    <p:extLst>
      <p:ext uri="{BB962C8B-B14F-4D97-AF65-F5344CB8AC3E}">
        <p14:creationId xmlns:p14="http://schemas.microsoft.com/office/powerpoint/2010/main" val="7286904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22/03/2024</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537BB-B24E-4D23-88F6-6D852ED6D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2D91507-7868-44D8-9166-0D89AC3062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A0876D-86B1-4174-A004-709A3196B3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74CCB-A614-43C0-AA24-C01B88BEC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AB185-99D2-44CE-90DE-76C30D8F67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3660488"/>
            <a:ext cx="8543925" cy="497444"/>
          </a:xfrm>
          <a:prstGeom prst="rect">
            <a:avLst/>
          </a:prstGeom>
        </p:spPr>
        <p:txBody>
          <a:bodyPr/>
          <a:lstStyle>
            <a:lvl1pPr>
              <a:defRPr sz="2925"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4364955"/>
            <a:ext cx="7429500" cy="473244"/>
          </a:xfrm>
          <a:prstGeom prst="rect">
            <a:avLst/>
          </a:prstGeom>
        </p:spPr>
        <p:txBody>
          <a:bodyPr/>
          <a:lstStyle>
            <a:lvl1pPr marL="0" indent="0" algn="l">
              <a:buNone/>
              <a:defRPr sz="1463" b="0" i="0" baseline="0">
                <a:solidFill>
                  <a:srgbClr val="005EB8"/>
                </a:solidFill>
                <a:latin typeface="Arial" charset="0"/>
                <a:ea typeface="Arial" charset="0"/>
                <a:cs typeface="Arial"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746859" y="307193"/>
            <a:ext cx="937112" cy="436418"/>
          </a:xfrm>
          <a:prstGeom prst="rect">
            <a:avLst/>
          </a:prstGeom>
        </p:spPr>
      </p:pic>
      <p:pic>
        <p:nvPicPr>
          <p:cNvPr id="6" name="Picture 5" descr="Logo&#10;&#10;Description automatically generated">
            <a:extLst>
              <a:ext uri="{FF2B5EF4-FFF2-40B4-BE49-F238E27FC236}">
                <a16:creationId xmlns:a16="http://schemas.microsoft.com/office/drawing/2014/main" id="{03165AE9-5366-4949-A5E7-B41331A86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06169" y="276680"/>
            <a:ext cx="1827187" cy="497444"/>
          </a:xfrm>
          <a:prstGeom prst="rect">
            <a:avLst/>
          </a:prstGeom>
        </p:spPr>
      </p:pic>
    </p:spTree>
    <p:extLst>
      <p:ext uri="{BB962C8B-B14F-4D97-AF65-F5344CB8AC3E}">
        <p14:creationId xmlns:p14="http://schemas.microsoft.com/office/powerpoint/2010/main" val="3448978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315592" y="1184872"/>
            <a:ext cx="8382480" cy="2244128"/>
          </a:xfrm>
          <a:prstGeom prst="rect">
            <a:avLst/>
          </a:prstGeom>
        </p:spPr>
        <p:txBody>
          <a:bodyPr/>
          <a:lstStyle>
            <a:lvl1pPr>
              <a:defRPr sz="1138">
                <a:latin typeface="Arial" panose="020B0604020202020204" pitchFamily="34" charset="0"/>
                <a:cs typeface="Arial" panose="020B0604020202020204" pitchFamily="34" charset="0"/>
              </a:defRPr>
            </a:lvl1pPr>
            <a:lvl2pPr>
              <a:defRPr sz="1138">
                <a:latin typeface="Arial" panose="020B0604020202020204" pitchFamily="34" charset="0"/>
                <a:cs typeface="Arial" panose="020B0604020202020204" pitchFamily="34" charset="0"/>
              </a:defRPr>
            </a:lvl2pPr>
            <a:lvl3pPr>
              <a:defRPr sz="1138">
                <a:latin typeface="Arial" panose="020B0604020202020204" pitchFamily="34" charset="0"/>
                <a:cs typeface="Arial" panose="020B0604020202020204" pitchFamily="34" charset="0"/>
              </a:defRPr>
            </a:lvl3pPr>
            <a:lvl4pPr>
              <a:defRPr sz="1138">
                <a:latin typeface="Arial" panose="020B0604020202020204" pitchFamily="34" charset="0"/>
                <a:cs typeface="Arial" panose="020B0604020202020204" pitchFamily="34" charset="0"/>
              </a:defRPr>
            </a:lvl4pPr>
            <a:lvl5pPr>
              <a:defRPr sz="1138">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315592" y="203293"/>
            <a:ext cx="7114309" cy="452432"/>
          </a:xfrm>
          <a:prstGeom prst="rect">
            <a:avLst/>
          </a:prstGeom>
        </p:spPr>
        <p:txBody>
          <a:bodyPr/>
          <a:lstStyle>
            <a:lvl1pPr>
              <a:defRPr sz="2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275">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65353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AB76-556F-48A7-AD28-F6B68569C3C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1215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230554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120282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5D0A3-32AB-4A6E-A0E4-61C1FF3D1F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0662304-12F4-481F-96BA-4D24E27030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DFED91-A3E0-4C29-821D-9EB506D622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0" r:id="rId4"/>
    <p:sldLayoutId id="2147483651"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 id="2147483664" r:id="rId16"/>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v.uk/government/collections/sponsorship-information-for-employers-and-educators" TargetMode="External"/><Relationship Id="rId1" Type="http://schemas.openxmlformats.org/officeDocument/2006/relationships/slideLayout" Target="../slideLayouts/slideLayout16.xml"/><Relationship Id="rId4" Type="http://schemas.openxmlformats.org/officeDocument/2006/relationships/hyperlink" Target="https://www.gov.uk/government/publications/workers-and-temporary-workers-guidance-for-sponsors-part-2-sponsor-a-worker/workers-and-temporary-workers-guidance-for-sponsors-part-2-sponsor-a-worker-general-information-accessible-version#who-need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vat-registration/overview" TargetMode="External"/><Relationship Id="rId2" Type="http://schemas.openxmlformats.org/officeDocument/2006/relationships/hyperlink" Target="https://www.gov.uk/government/publications/supporting-documents-for-sponsor-applications-appendix-a/appendix-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gov.uk/government/publications/workers-and-temporary-workers-guidance-for-sponsors-part-1-apply-for-a-licence/workers-and-temporary-workers-guidance-for-sponsors-part-1-apply-for-a-licence-accessible-version#L4"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hyperlink" Target="https://www.gov.uk/government/publications/workers-and-temporary-workers-guidance-for-sponsors-part-1-apply-for-a-licence/workers-and-temporary-workers-guidance-for-sponsors-part-1-apply-for-a-licence-accessible-version#L7" TargetMode="External"/><Relationship Id="rId4" Type="http://schemas.openxmlformats.org/officeDocument/2006/relationships/hyperlink" Target="https://www.gov.uk/government/publications/supporting-documents-for-sponsor-applications-appendix-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D3DD1-DE56-46E7-BF55-B3CDE7F470D7}"/>
              </a:ext>
            </a:extLst>
          </p:cNvPr>
          <p:cNvSpPr>
            <a:spLocks noGrp="1"/>
          </p:cNvSpPr>
          <p:nvPr>
            <p:ph type="title"/>
          </p:nvPr>
        </p:nvSpPr>
        <p:spPr>
          <a:xfrm>
            <a:off x="487000" y="2668537"/>
            <a:ext cx="9419000" cy="1640064"/>
          </a:xfrm>
        </p:spPr>
        <p:txBody>
          <a:bodyPr/>
          <a:lstStyle/>
          <a:p>
            <a:r>
              <a:rPr lang="en-GB" dirty="0"/>
              <a:t>BECOMING A SKILLED WORKER VISA SPONSOR</a:t>
            </a:r>
            <a:br>
              <a:rPr lang="en-GB" dirty="0"/>
            </a:br>
            <a:br>
              <a:rPr lang="en-GB" dirty="0"/>
            </a:br>
            <a:r>
              <a:rPr lang="en-GB" sz="2400" dirty="0"/>
              <a:t>A GUIDE FOR GP PRACTICES</a:t>
            </a:r>
            <a:br>
              <a:rPr lang="en-GB" dirty="0"/>
            </a:br>
            <a:endParaRPr lang="en-GB" b="1" dirty="0">
              <a:latin typeface="+mn-lt"/>
            </a:endParaRPr>
          </a:p>
        </p:txBody>
      </p:sp>
      <p:sp>
        <p:nvSpPr>
          <p:cNvPr id="5" name="Subtitle 4">
            <a:extLst>
              <a:ext uri="{FF2B5EF4-FFF2-40B4-BE49-F238E27FC236}">
                <a16:creationId xmlns:a16="http://schemas.microsoft.com/office/drawing/2014/main" id="{BAB85672-DA13-4803-90B8-E3B8384D0B17}"/>
              </a:ext>
            </a:extLst>
          </p:cNvPr>
          <p:cNvSpPr>
            <a:spLocks noGrp="1"/>
          </p:cNvSpPr>
          <p:nvPr>
            <p:ph type="subTitle" idx="1"/>
          </p:nvPr>
        </p:nvSpPr>
        <p:spPr/>
        <p:txBody>
          <a:bodyPr anchor="t"/>
          <a:lstStyle/>
          <a:p>
            <a:r>
              <a:rPr lang="en-GB" dirty="0">
                <a:latin typeface="+mn-lt"/>
                <a:cs typeface="Arial"/>
              </a:rPr>
              <a:t>July 2021</a:t>
            </a:r>
            <a:endParaRPr lang="en-GB" dirty="0">
              <a:latin typeface="+mn-lt"/>
            </a:endParaRPr>
          </a:p>
        </p:txBody>
      </p:sp>
    </p:spTree>
    <p:extLst>
      <p:ext uri="{BB962C8B-B14F-4D97-AF65-F5344CB8AC3E}">
        <p14:creationId xmlns:p14="http://schemas.microsoft.com/office/powerpoint/2010/main" val="52995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D60474-05F7-4871-8515-21B544A1AFDA}"/>
              </a:ext>
            </a:extLst>
          </p:cNvPr>
          <p:cNvSpPr>
            <a:spLocks noGrp="1"/>
          </p:cNvSpPr>
          <p:nvPr>
            <p:ph type="title"/>
          </p:nvPr>
        </p:nvSpPr>
        <p:spPr>
          <a:xfrm>
            <a:off x="227633" y="389163"/>
            <a:ext cx="8172358" cy="867930"/>
          </a:xfrm>
        </p:spPr>
        <p:txBody>
          <a:bodyPr/>
          <a:lstStyle/>
          <a:p>
            <a:pPr fontAlgn="base"/>
            <a:r>
              <a:rPr lang="en-GB" sz="2800" b="1" dirty="0"/>
              <a:t>Introduction to becoming a sponsor</a:t>
            </a:r>
            <a:br>
              <a:rPr lang="en-GB" sz="2800" b="1" dirty="0"/>
            </a:br>
            <a:endParaRPr lang="en-GB" sz="2800" b="1" dirty="0"/>
          </a:p>
        </p:txBody>
      </p:sp>
      <p:sp>
        <p:nvSpPr>
          <p:cNvPr id="9" name="TextBox 8">
            <a:extLst>
              <a:ext uri="{FF2B5EF4-FFF2-40B4-BE49-F238E27FC236}">
                <a16:creationId xmlns:a16="http://schemas.microsoft.com/office/drawing/2014/main" id="{07073817-7F64-45F8-A84B-2C73A4CFE8D9}"/>
              </a:ext>
            </a:extLst>
          </p:cNvPr>
          <p:cNvSpPr txBox="1"/>
          <p:nvPr/>
        </p:nvSpPr>
        <p:spPr>
          <a:xfrm>
            <a:off x="418464" y="1375253"/>
            <a:ext cx="4949686" cy="5265737"/>
          </a:xfrm>
          <a:prstGeom prst="rect">
            <a:avLst/>
          </a:prstGeom>
          <a:noFill/>
        </p:spPr>
        <p:txBody>
          <a:bodyPr wrap="square">
            <a:spAutoFit/>
          </a:bodyPr>
          <a:lstStyle/>
          <a:p>
            <a:r>
              <a:rPr lang="en-GB" sz="1200" dirty="0"/>
              <a:t>If you want to recruit a GP from outside the UK and they are not a 'settled worker’ or if you want to recruit a UK medical graduate switching from a Tier 4 visa, they are likely to need a Skilled Worker visa and you will need to sponsor them. (The Skilled Worker visa replaced the Tier 2 (General) visa from 1 December 2020.)</a:t>
            </a:r>
          </a:p>
          <a:p>
            <a:pPr>
              <a:lnSpc>
                <a:spcPct val="110000"/>
              </a:lnSpc>
            </a:pPr>
            <a:r>
              <a:rPr lang="en-GB" sz="1200" b="0" dirty="0"/>
              <a:t>This ensures: </a:t>
            </a:r>
          </a:p>
          <a:p>
            <a:pPr marL="342900" indent="-342900">
              <a:lnSpc>
                <a:spcPct val="110000"/>
              </a:lnSpc>
              <a:buFont typeface="+mj-lt"/>
              <a:buAutoNum type="arabicPeriod"/>
            </a:pPr>
            <a:r>
              <a:rPr lang="en-GB" sz="1200" b="0" dirty="0"/>
              <a:t>The Home Office knows they have secured a job in the UK; and </a:t>
            </a:r>
          </a:p>
          <a:p>
            <a:pPr marL="342900" indent="-342900">
              <a:lnSpc>
                <a:spcPct val="110000"/>
              </a:lnSpc>
              <a:buFont typeface="+mj-lt"/>
              <a:buAutoNum type="arabicPeriod"/>
            </a:pPr>
            <a:r>
              <a:rPr lang="en-GB" sz="1200" b="0" dirty="0"/>
              <a:t>That an employer is able to take responsibility for them while they are here.</a:t>
            </a:r>
          </a:p>
          <a:p>
            <a:pPr>
              <a:lnSpc>
                <a:spcPct val="110000"/>
              </a:lnSpc>
            </a:pPr>
            <a:r>
              <a:rPr lang="en-GB" sz="1200" b="0" dirty="0"/>
              <a:t>To do this, GP practices will need a sponsorship licence.  This process is not complex but the guidance around it is quite long. This is because the official Home Office guidance needs to cover every sector in the economy, along with every possible scenario.</a:t>
            </a:r>
          </a:p>
          <a:p>
            <a:pPr>
              <a:lnSpc>
                <a:spcPct val="110000"/>
              </a:lnSpc>
            </a:pPr>
            <a:r>
              <a:rPr lang="en-GB" sz="1200" b="0" dirty="0"/>
              <a:t>This guide is a simplified version that should help you:</a:t>
            </a:r>
          </a:p>
          <a:p>
            <a:pPr marL="342900" lvl="0" indent="-342900">
              <a:lnSpc>
                <a:spcPct val="110000"/>
              </a:lnSpc>
              <a:buFont typeface="+mj-lt"/>
              <a:buAutoNum type="arabicPeriod"/>
            </a:pPr>
            <a:r>
              <a:rPr lang="en-GB" sz="1200" b="0" dirty="0"/>
              <a:t>Complete the online registration process; and</a:t>
            </a:r>
          </a:p>
          <a:p>
            <a:pPr marL="342900" lvl="0" indent="-342900">
              <a:lnSpc>
                <a:spcPct val="110000"/>
              </a:lnSpc>
              <a:buFont typeface="+mj-lt"/>
              <a:buAutoNum type="arabicPeriod"/>
            </a:pPr>
            <a:r>
              <a:rPr lang="en-GB" sz="1200" b="0" dirty="0"/>
              <a:t>Identify the right documents you’ll need to send to the Home Office as part of your registration.</a:t>
            </a:r>
          </a:p>
          <a:p>
            <a:pPr lvl="0">
              <a:lnSpc>
                <a:spcPct val="110000"/>
              </a:lnSpc>
            </a:pPr>
            <a:r>
              <a:rPr lang="en-GB" sz="12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1200" b="0" dirty="0"/>
              <a:t>This guidance does not replace official </a:t>
            </a:r>
            <a:r>
              <a:rPr lang="en-GB" sz="1200" b="0" dirty="0">
                <a:hlinkClick r:id="rId2"/>
              </a:rPr>
              <a:t>Home Office sponsor guidance</a:t>
            </a:r>
            <a:r>
              <a:rPr lang="en-GB" sz="1200" b="0" dirty="0"/>
              <a:t> (specifically refer to “Part 1” and “Appendix A”), but this guidance should help you get through the registration process with ease.</a:t>
            </a:r>
          </a:p>
          <a:p>
            <a:pPr>
              <a:lnSpc>
                <a:spcPct val="110000"/>
              </a:lnSpc>
            </a:pPr>
            <a:endParaRPr lang="en-GB" sz="1200" b="0" dirty="0"/>
          </a:p>
          <a:p>
            <a:pPr>
              <a:lnSpc>
                <a:spcPct val="110000"/>
              </a:lnSpc>
            </a:pPr>
            <a:r>
              <a:rPr lang="en-GB" sz="1200" b="0" dirty="0"/>
              <a:t>Let’s get started…</a:t>
            </a:r>
          </a:p>
        </p:txBody>
      </p:sp>
      <p:pic>
        <p:nvPicPr>
          <p:cNvPr id="10" name="Picture 9">
            <a:extLst>
              <a:ext uri="{FF2B5EF4-FFF2-40B4-BE49-F238E27FC236}">
                <a16:creationId xmlns:a16="http://schemas.microsoft.com/office/drawing/2014/main" id="{F500B676-0BFA-4FAF-8FFA-A529008A1710}"/>
              </a:ext>
            </a:extLst>
          </p:cNvPr>
          <p:cNvPicPr/>
          <p:nvPr/>
        </p:nvPicPr>
        <p:blipFill rotWithShape="1">
          <a:blip r:embed="rId3"/>
          <a:srcRect l="38374" t="15560" r="39914" b="31318"/>
          <a:stretch/>
        </p:blipFill>
        <p:spPr bwMode="auto">
          <a:xfrm>
            <a:off x="6090826" y="1375253"/>
            <a:ext cx="2691223" cy="3644422"/>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7EBD44A7-908C-4C15-80CF-D55080958D48}"/>
              </a:ext>
            </a:extLst>
          </p:cNvPr>
          <p:cNvSpPr txBox="1"/>
          <p:nvPr/>
        </p:nvSpPr>
        <p:spPr>
          <a:xfrm>
            <a:off x="5648962" y="5255996"/>
            <a:ext cx="3838574" cy="1569660"/>
          </a:xfrm>
          <a:prstGeom prst="rect">
            <a:avLst/>
          </a:prstGeom>
          <a:noFill/>
        </p:spPr>
        <p:txBody>
          <a:bodyPr wrap="square" rtlCol="0">
            <a:spAutoFit/>
          </a:bodyPr>
          <a:lstStyle/>
          <a:p>
            <a:r>
              <a:rPr lang="en-GB" sz="1200" b="1" dirty="0"/>
              <a:t>To note</a:t>
            </a:r>
            <a:r>
              <a:rPr lang="en-GB" sz="1200" dirty="0"/>
              <a:t>: You do not need to sponsor EU, EEA or Swiss citizens with status under the EU Settlement Scheme; Irish citizens; people with 'indefinite leave to remain' in the UK, or people who have another type of immigration permission to work. For full guidance on who needs to be sponsored, see Section S1 of Part 2: </a:t>
            </a:r>
            <a:r>
              <a:rPr lang="en-GB" sz="1200" dirty="0">
                <a:hlinkClick r:id="rId4"/>
              </a:rPr>
              <a:t>Sponsor a worker </a:t>
            </a:r>
            <a:endParaRPr lang="en-GB" sz="1200" dirty="0"/>
          </a:p>
          <a:p>
            <a:endParaRPr lang="en-GB" sz="1200" dirty="0"/>
          </a:p>
        </p:txBody>
      </p:sp>
    </p:spTree>
    <p:extLst>
      <p:ext uri="{BB962C8B-B14F-4D97-AF65-F5344CB8AC3E}">
        <p14:creationId xmlns:p14="http://schemas.microsoft.com/office/powerpoint/2010/main" val="42478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4294967295"/>
          </p:nvPr>
        </p:nvSpPr>
        <p:spPr>
          <a:xfrm>
            <a:off x="292501" y="1300139"/>
            <a:ext cx="4572000" cy="4711700"/>
          </a:xfrm>
        </p:spPr>
        <p:txBody>
          <a:bodyPr>
            <a:noAutofit/>
          </a:bodyPr>
          <a:lstStyle/>
          <a:p>
            <a:pPr algn="ctr">
              <a:lnSpc>
                <a:spcPct val="110000"/>
              </a:lnSpc>
            </a:pPr>
            <a:r>
              <a:rPr lang="en-GB" sz="1100" u="sng" dirty="0"/>
              <a:t>DOCUMENTS</a:t>
            </a:r>
          </a:p>
          <a:p>
            <a:pPr>
              <a:lnSpc>
                <a:spcPct val="110000"/>
              </a:lnSpc>
            </a:pPr>
            <a:r>
              <a:rPr lang="en-GB" sz="1050" b="0" dirty="0"/>
              <a:t>You will need to send the Home Office a minimum of 4 supporting documents to prove you are a legitimate employer within 5 working days of submitting your application. These are set out in full in the </a:t>
            </a:r>
            <a:r>
              <a:rPr lang="en-GB" sz="1050" b="0" dirty="0">
                <a:hlinkClick r:id="rId2"/>
              </a:rPr>
              <a:t>sponsor guidance appendix a</a:t>
            </a:r>
            <a:r>
              <a:rPr lang="en-GB" sz="1050" b="0" dirty="0"/>
              <a:t>. You can send these electronically.  A simplified list of example documents which may be most relevant for a GP Practice is below.</a:t>
            </a:r>
          </a:p>
          <a:p>
            <a:pPr marL="0" indent="0">
              <a:lnSpc>
                <a:spcPct val="110000"/>
              </a:lnSpc>
              <a:buNone/>
            </a:pPr>
            <a:r>
              <a:rPr lang="en-GB" sz="1100" u="sng" dirty="0"/>
              <a:t>Recommended documents </a:t>
            </a:r>
          </a:p>
          <a:p>
            <a:pPr marL="457200" indent="-457200">
              <a:lnSpc>
                <a:spcPct val="110000"/>
              </a:lnSpc>
              <a:buFont typeface="+mj-lt"/>
              <a:buAutoNum type="arabicPeriod"/>
            </a:pPr>
            <a:r>
              <a:rPr lang="en-GB" sz="1050" b="0" dirty="0"/>
              <a:t>Corporate/Business Bank Statement (mandatory for start-ups operating for less then 18 months) or supporting letter from your bank manager</a:t>
            </a:r>
          </a:p>
          <a:p>
            <a:pPr marL="457200" indent="-457200">
              <a:lnSpc>
                <a:spcPct val="110000"/>
              </a:lnSpc>
              <a:buFont typeface="+mj-lt"/>
              <a:buAutoNum type="arabicPeriod"/>
            </a:pPr>
            <a:r>
              <a:rPr lang="en-GB" sz="1050" b="0" dirty="0"/>
              <a:t>Employers Liability Insurance Certificate; and</a:t>
            </a:r>
          </a:p>
          <a:p>
            <a:pPr marL="457200" indent="-457200">
              <a:lnSpc>
                <a:spcPct val="110000"/>
              </a:lnSpc>
              <a:buFont typeface="+mj-lt"/>
              <a:buAutoNum type="arabicPeriod"/>
            </a:pPr>
            <a:r>
              <a:rPr lang="en-GB" sz="1050" b="0" dirty="0"/>
              <a:t>CQC registration document. </a:t>
            </a:r>
          </a:p>
          <a:p>
            <a:pPr marL="457200" indent="-457200">
              <a:lnSpc>
                <a:spcPct val="110000"/>
              </a:lnSpc>
              <a:buFont typeface="+mj-lt"/>
              <a:buAutoNum type="arabicPeriod"/>
            </a:pPr>
            <a:r>
              <a:rPr lang="en-GB" sz="1050" b="0" dirty="0"/>
              <a:t>HMRC Registration – PAYE Reference Number/Account Office Reference Number</a:t>
            </a:r>
          </a:p>
          <a:p>
            <a:pPr marL="457200" indent="-457200">
              <a:lnSpc>
                <a:spcPct val="110000"/>
              </a:lnSpc>
              <a:buFont typeface="+mj-lt"/>
              <a:buAutoNum type="arabicPeriod"/>
            </a:pPr>
            <a:r>
              <a:rPr lang="en-GB" sz="1050" b="0" dirty="0"/>
              <a:t>Proof of ownership or lease of your business premises. If you send a copy of your lease agreement, it must be signed by all parties concerned. </a:t>
            </a:r>
          </a:p>
          <a:p>
            <a:pPr marL="457200" indent="-457200">
              <a:lnSpc>
                <a:spcPct val="110000"/>
              </a:lnSpc>
              <a:buFont typeface="+mj-lt"/>
              <a:buAutoNum type="arabicPeriod"/>
            </a:pPr>
            <a:r>
              <a:rPr lang="en-GB" sz="1050" b="0" dirty="0">
                <a:hlinkClick r:id="rId3"/>
              </a:rPr>
              <a:t>HMRC VAT registration certificate</a:t>
            </a:r>
            <a:endParaRPr lang="en-GB" sz="1050" b="0" dirty="0"/>
          </a:p>
          <a:p>
            <a:pPr marL="457200" indent="-457200">
              <a:lnSpc>
                <a:spcPct val="110000"/>
              </a:lnSpc>
              <a:buFont typeface="+mj-lt"/>
              <a:buAutoNum type="arabicPeriod"/>
            </a:pPr>
            <a:r>
              <a:rPr lang="en-GB" sz="1050" b="0" dirty="0"/>
              <a:t>Latest acknowledgement of a Company Tax Return CT620, or the completed CT600 tax return and the CT603 notice.</a:t>
            </a:r>
          </a:p>
          <a:p>
            <a:pPr marL="457200" indent="-457200">
              <a:lnSpc>
                <a:spcPct val="110000"/>
              </a:lnSpc>
              <a:buFont typeface="+mj-lt"/>
              <a:buAutoNum type="arabicPeriod"/>
            </a:pPr>
            <a:r>
              <a:rPr lang="en-GB" sz="1050" dirty="0"/>
              <a:t>You will also need the GMC registration details of the senior partner of the GP practice (mandatory).</a:t>
            </a:r>
            <a:endParaRPr lang="en-GB" sz="1050" b="0" dirty="0"/>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4294967295"/>
          </p:nvPr>
        </p:nvSpPr>
        <p:spPr>
          <a:xfrm>
            <a:off x="5079599" y="1300139"/>
            <a:ext cx="4533900" cy="5356007"/>
          </a:xfrm>
        </p:spPr>
        <p:txBody>
          <a:bodyPr>
            <a:normAutofit fontScale="77500" lnSpcReduction="20000"/>
          </a:bodyPr>
          <a:lstStyle/>
          <a:p>
            <a:pPr algn="ctr"/>
            <a:r>
              <a:rPr lang="en-GB" sz="1400" u="sng" dirty="0"/>
              <a:t>KEY PEOPLE</a:t>
            </a:r>
          </a:p>
          <a:p>
            <a:pPr>
              <a:lnSpc>
                <a:spcPct val="100000"/>
              </a:lnSpc>
            </a:pPr>
            <a:r>
              <a:rPr lang="en-GB" sz="1400" b="0" dirty="0"/>
              <a:t>In order to complete an application, you will need to assign three key personnel to manage your sponsorship process. </a:t>
            </a:r>
            <a:r>
              <a:rPr lang="en-GB" sz="1400" b="0" u="sng" dirty="0"/>
              <a:t>These roles can all be filled by the same person </a:t>
            </a:r>
            <a:r>
              <a:rPr lang="en-GB" sz="1400" b="0" dirty="0"/>
              <a:t>. These roles are:</a:t>
            </a:r>
          </a:p>
          <a:p>
            <a:pPr marL="457200" indent="-457200">
              <a:lnSpc>
                <a:spcPct val="100000"/>
              </a:lnSpc>
              <a:buFont typeface="+mj-lt"/>
              <a:buAutoNum type="arabicPeriod"/>
            </a:pPr>
            <a:r>
              <a:rPr lang="en-GB" sz="1400" b="0" dirty="0"/>
              <a:t>Authorising officer (</a:t>
            </a:r>
            <a:r>
              <a:rPr lang="en-GB" sz="1400" dirty="0"/>
              <a:t>AO</a:t>
            </a:r>
            <a:r>
              <a:rPr lang="en-GB" sz="14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400" b="0" dirty="0"/>
              <a:t>Key contact – this person will act as the main contact between the Home Office and the practice. </a:t>
            </a:r>
          </a:p>
          <a:p>
            <a:pPr marL="457200" indent="-457200">
              <a:lnSpc>
                <a:spcPct val="100000"/>
              </a:lnSpc>
              <a:buFont typeface="+mj-lt"/>
              <a:buAutoNum type="arabicPeriod"/>
            </a:pPr>
            <a:r>
              <a:rPr lang="en-GB" sz="1400" b="0" dirty="0"/>
              <a:t>Level 1 user – this person will carry out your day-today sponsorship activities. </a:t>
            </a:r>
          </a:p>
          <a:p>
            <a:pPr marL="457200" indent="-457200">
              <a:lnSpc>
                <a:spcPct val="100000"/>
              </a:lnSpc>
              <a:buFont typeface="+mj-lt"/>
              <a:buAutoNum type="arabicPeriod"/>
            </a:pPr>
            <a:r>
              <a:rPr lang="en-GB" sz="1400" b="0" dirty="0"/>
              <a:t>Level 2 user – this is an optional role and you do not need to initially assign it (typically used by very large employers). </a:t>
            </a:r>
          </a:p>
          <a:p>
            <a:pPr>
              <a:lnSpc>
                <a:spcPct val="100000"/>
              </a:lnSpc>
            </a:pPr>
            <a:r>
              <a:rPr lang="en-GB" sz="1400" b="0" dirty="0"/>
              <a:t>For a full description of each role, please see Section L4 in Part 1 of the </a:t>
            </a:r>
            <a:r>
              <a:rPr lang="en-GB" sz="1400" b="0" dirty="0">
                <a:hlinkClick r:id="rId4"/>
              </a:rPr>
              <a:t>Sponsor Guidance</a:t>
            </a:r>
            <a:endParaRPr lang="en-GB" sz="1400" b="0" dirty="0"/>
          </a:p>
          <a:p>
            <a:pPr algn="ctr">
              <a:lnSpc>
                <a:spcPct val="100000"/>
              </a:lnSpc>
            </a:pPr>
            <a:r>
              <a:rPr lang="en-GB" sz="1400" u="sng" dirty="0"/>
              <a:t>COST</a:t>
            </a:r>
          </a:p>
          <a:p>
            <a:pPr marL="457200" indent="-457200">
              <a:lnSpc>
                <a:spcPct val="130000"/>
              </a:lnSpc>
              <a:buFont typeface="+mj-lt"/>
              <a:buAutoNum type="arabicPeriod"/>
            </a:pPr>
            <a:r>
              <a:rPr lang="en-GB" sz="1400" b="0" dirty="0"/>
              <a:t>The cost depends on the size of your practice. For small or charitable sponsors the fee is £536. For a medium or large sponsor the fee is £1,476. You’re usually considered a small business if you meet two of the following conditions: </a:t>
            </a:r>
            <a:r>
              <a:rPr lang="en-GB" sz="1400" dirty="0"/>
              <a:t>annual turnover is £10.2 million or less</a:t>
            </a:r>
            <a:r>
              <a:rPr lang="en-GB" sz="1400" b="0" dirty="0"/>
              <a:t>, </a:t>
            </a:r>
            <a:r>
              <a:rPr lang="en-GB" sz="1400" dirty="0"/>
              <a:t>balance sheet is £5.1 million or less </a:t>
            </a:r>
            <a:r>
              <a:rPr lang="en-GB" sz="1400" b="0" dirty="0"/>
              <a:t>or you have </a:t>
            </a:r>
            <a:r>
              <a:rPr lang="en-GB" sz="1400" dirty="0"/>
              <a:t>50 employees or fewer</a:t>
            </a:r>
            <a:r>
              <a:rPr lang="en-GB" sz="1400" b="0" dirty="0"/>
              <a:t>.</a:t>
            </a:r>
          </a:p>
          <a:p>
            <a:pPr marL="457200" indent="-457200">
              <a:lnSpc>
                <a:spcPct val="130000"/>
              </a:lnSpc>
              <a:buFont typeface="+mj-lt"/>
              <a:buAutoNum type="arabicPeriod"/>
            </a:pPr>
            <a:r>
              <a:rPr lang="en-GB" sz="1400" b="0" dirty="0"/>
              <a:t>The fee is non-refundable if your application is refused (i.e. doesn’t meet the requirements). If your application is rejected because it is invalid (i.e. full fee not paid or mandatory documents not submitted) the fee is refundable.  </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501" y="38799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630233" y="387998"/>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4294967295"/>
            <p:extLst>
              <p:ext uri="{D42A27DB-BD31-4B8C-83A1-F6EECF244321}">
                <p14:modId xmlns:p14="http://schemas.microsoft.com/office/powerpoint/2010/main" val="1635939184"/>
              </p:ext>
            </p:extLst>
          </p:nvPr>
        </p:nvGraphicFramePr>
        <p:xfrm>
          <a:off x="303524" y="1130103"/>
          <a:ext cx="9297988" cy="296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4294967295"/>
          </p:nvPr>
        </p:nvSpPr>
        <p:spPr>
          <a:xfrm>
            <a:off x="582212" y="3732654"/>
            <a:ext cx="4533900" cy="2571750"/>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*https://www.points.homeoffice.gov.uk/gui-sponsor-jsf/Register/SponsorRegister.faces</a:t>
            </a:r>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2150" y="3732654"/>
            <a:ext cx="2539682" cy="253968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303524" y="432831"/>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5372100" y="1749425"/>
            <a:ext cx="4533900" cy="2439988"/>
          </a:xfrm>
        </p:spPr>
        <p:txBody>
          <a:bodyPr>
            <a:normAutofit/>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the kind of licence you require. Choose Skilled Worker</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63744" y="1267563"/>
            <a:ext cx="4533750" cy="261610"/>
          </a:xfrm>
          <a:prstGeom prst="rect">
            <a:avLst/>
          </a:prstGeom>
          <a:noFill/>
        </p:spPr>
        <p:txBody>
          <a:bodyPr wrap="square" rtlCol="0">
            <a:spAutoFit/>
          </a:bodyPr>
          <a:lstStyle/>
          <a:p>
            <a:pPr algn="ctr"/>
            <a:r>
              <a:rPr lang="en-GB" sz="1100" b="1" u="sng" dirty="0"/>
              <a:t>Visa Route: Step 1 of </a:t>
            </a:r>
            <a:r>
              <a:rPr lang="en-GB" sz="1100" b="1" dirty="0"/>
              <a:t>1</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2" name="Picture 1">
            <a:extLst>
              <a:ext uri="{FF2B5EF4-FFF2-40B4-BE49-F238E27FC236}">
                <a16:creationId xmlns:a16="http://schemas.microsoft.com/office/drawing/2014/main" id="{20F843DB-6662-40A4-BDB9-21047794D435}"/>
              </a:ext>
            </a:extLst>
          </p:cNvPr>
          <p:cNvPicPr>
            <a:picLocks noChangeAspect="1"/>
          </p:cNvPicPr>
          <p:nvPr/>
        </p:nvPicPr>
        <p:blipFill rotWithShape="1">
          <a:blip r:embed="rId3"/>
          <a:srcRect l="30828" t="9407" r="510" b="-2474"/>
          <a:stretch/>
        </p:blipFill>
        <p:spPr>
          <a:xfrm>
            <a:off x="209669" y="1592835"/>
            <a:ext cx="5030808" cy="4625549"/>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419100" y="4507590"/>
            <a:ext cx="4533900" cy="2225675"/>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 and that you are paying the worker in line with the Immigration Rules and sponsor guidance.</a:t>
            </a:r>
          </a:p>
          <a:p>
            <a:pPr marL="266700" indent="-266700">
              <a:lnSpc>
                <a:spcPct val="110000"/>
              </a:lnSpc>
              <a:buFont typeface="+mj-lt"/>
              <a:buAutoNum type="arabicPeriod" startAt="2"/>
            </a:pPr>
            <a:endParaRPr lang="en-GB" sz="1100" b="0" dirty="0"/>
          </a:p>
          <a:p>
            <a:pPr marL="0" indent="0">
              <a:buNone/>
            </a:pPr>
            <a:endParaRPr lang="en-GB" sz="1100" dirty="0"/>
          </a:p>
        </p:txBody>
      </p:sp>
      <p:sp>
        <p:nvSpPr>
          <p:cNvPr id="15" name="Content Placeholder 14">
            <a:extLst>
              <a:ext uri="{FF2B5EF4-FFF2-40B4-BE49-F238E27FC236}">
                <a16:creationId xmlns:a16="http://schemas.microsoft.com/office/drawing/2014/main" id="{9BAE7D4F-9D6A-43B5-B744-3A68AA9EB0B2}"/>
              </a:ext>
            </a:extLst>
          </p:cNvPr>
          <p:cNvSpPr>
            <a:spLocks noGrp="1"/>
          </p:cNvSpPr>
          <p:nvPr>
            <p:ph sz="half" idx="4294967295"/>
          </p:nvPr>
        </p:nvSpPr>
        <p:spPr>
          <a:xfrm>
            <a:off x="5109827" y="4507590"/>
            <a:ext cx="4533900" cy="2292350"/>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t>
            </a:r>
          </a:p>
        </p:txBody>
      </p:sp>
      <p:pic>
        <p:nvPicPr>
          <p:cNvPr id="16" name="Picture 15">
            <a:extLst>
              <a:ext uri="{FF2B5EF4-FFF2-40B4-BE49-F238E27FC236}">
                <a16:creationId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44" y="125232"/>
            <a:ext cx="998595" cy="998595"/>
          </a:xfrm>
          <a:prstGeom prst="rect">
            <a:avLst/>
          </a:prstGeom>
        </p:spPr>
      </p:pic>
      <p:sp>
        <p:nvSpPr>
          <p:cNvPr id="19" name="Title 4">
            <a:extLst>
              <a:ext uri="{FF2B5EF4-FFF2-40B4-BE49-F238E27FC236}">
                <a16:creationId xmlns:a16="http://schemas.microsoft.com/office/drawing/2014/main" id="{1F643C5E-4F82-4C4A-97B9-7E190C8EA8EC}"/>
              </a:ext>
            </a:extLst>
          </p:cNvPr>
          <p:cNvSpPr txBox="1">
            <a:spLocks/>
          </p:cNvSpPr>
          <p:nvPr/>
        </p:nvSpPr>
        <p:spPr>
          <a:xfrm>
            <a:off x="1261684" y="368145"/>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a16="http://schemas.microsoft.com/office/drawing/2014/main" id="{5709BF28-6C3A-4E4A-B0C4-8E54B9E8AF61}"/>
              </a:ext>
            </a:extLst>
          </p:cNvPr>
          <p:cNvSpPr txBox="1">
            <a:spLocks/>
          </p:cNvSpPr>
          <p:nvPr/>
        </p:nvSpPr>
        <p:spPr>
          <a:xfrm>
            <a:off x="5027911" y="2271778"/>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a16="http://schemas.microsoft.com/office/drawing/2014/main" id="{1CD85D0B-0D05-4E13-B5B9-0EAA1B904D14}"/>
              </a:ext>
            </a:extLst>
          </p:cNvPr>
          <p:cNvSpPr txBox="1"/>
          <p:nvPr/>
        </p:nvSpPr>
        <p:spPr>
          <a:xfrm>
            <a:off x="419100" y="1254479"/>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a16="http://schemas.microsoft.com/office/drawing/2014/main" id="{F133AD32-25D5-4663-B4FF-88B95C2017DD}"/>
              </a:ext>
            </a:extLst>
          </p:cNvPr>
          <p:cNvSpPr txBox="1">
            <a:spLocks/>
          </p:cNvSpPr>
          <p:nvPr/>
        </p:nvSpPr>
        <p:spPr>
          <a:xfrm>
            <a:off x="419100" y="2166528"/>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a16="http://schemas.microsoft.com/office/drawing/2014/main" id="{7DA599E4-D3C4-4F7E-947C-ACB8D46765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315" y="1643859"/>
            <a:ext cx="3717985" cy="344041"/>
          </a:xfrm>
          <a:prstGeom prst="rect">
            <a:avLst/>
          </a:prstGeom>
        </p:spPr>
      </p:pic>
      <p:pic>
        <p:nvPicPr>
          <p:cNvPr id="7" name="Picture 6">
            <a:extLst>
              <a:ext uri="{FF2B5EF4-FFF2-40B4-BE49-F238E27FC236}">
                <a16:creationId xmlns:a16="http://schemas.microsoft.com/office/drawing/2014/main" id="{629E7455-FCDC-4108-BB52-233DE1E32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342" y="3018443"/>
            <a:ext cx="3775865" cy="1378053"/>
          </a:xfrm>
          <a:prstGeom prst="rect">
            <a:avLst/>
          </a:prstGeom>
        </p:spPr>
      </p:pic>
      <p:pic>
        <p:nvPicPr>
          <p:cNvPr id="9" name="Picture 8">
            <a:extLst>
              <a:ext uri="{FF2B5EF4-FFF2-40B4-BE49-F238E27FC236}">
                <a16:creationId xmlns:a16="http://schemas.microsoft.com/office/drawing/2014/main" id="{9591F091-3309-45C8-B882-A141C25996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5794" y="1556512"/>
            <a:ext cx="3717985" cy="604172"/>
          </a:xfrm>
          <a:prstGeom prst="rect">
            <a:avLst/>
          </a:prstGeom>
        </p:spPr>
      </p:pic>
      <p:pic>
        <p:nvPicPr>
          <p:cNvPr id="29" name="Picture 28">
            <a:extLst>
              <a:ext uri="{FF2B5EF4-FFF2-40B4-BE49-F238E27FC236}">
                <a16:creationId xmlns:a16="http://schemas.microsoft.com/office/drawing/2014/main" id="{F8BB7F48-70A4-443C-946A-85A15BCCF3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5794" y="2968915"/>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DF371-C023-4A7D-A4D8-FE8ECC9D71EF}"/>
              </a:ext>
            </a:extLst>
          </p:cNvPr>
          <p:cNvSpPr>
            <a:spLocks noGrp="1"/>
          </p:cNvSpPr>
          <p:nvPr>
            <p:ph sz="half" idx="4294967295"/>
          </p:nvPr>
        </p:nvSpPr>
        <p:spPr>
          <a:xfrm>
            <a:off x="130500" y="1411659"/>
            <a:ext cx="4533900" cy="4711700"/>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 There is no restriction on the number of </a:t>
            </a:r>
            <a:r>
              <a:rPr lang="en-GB" sz="1100" b="0" dirty="0" err="1"/>
              <a:t>CoS</a:t>
            </a:r>
            <a:r>
              <a:rPr lang="en-GB" sz="1100" b="0" dirty="0"/>
              <a:t> that can be granted (however it should be proportionate to the size of your organisation).</a:t>
            </a:r>
          </a:p>
          <a:p>
            <a:pPr marL="342900" indent="-342900">
              <a:buFont typeface="+mj-lt"/>
              <a:buAutoNum type="arabicPeriod"/>
            </a:pPr>
            <a:r>
              <a:rPr lang="en-GB" sz="1100" dirty="0"/>
              <a:t>Undefined </a:t>
            </a:r>
            <a:r>
              <a:rPr lang="en-GB" sz="1100" b="0" dirty="0"/>
              <a:t>(previously unrestricted</a:t>
            </a:r>
            <a:r>
              <a:rPr lang="en-GB" sz="1100" dirty="0"/>
              <a:t>) </a:t>
            </a:r>
            <a:r>
              <a:rPr lang="en-GB" sz="1100" dirty="0" err="1"/>
              <a:t>CoS</a:t>
            </a:r>
            <a:r>
              <a:rPr lang="en-GB" sz="1100" dirty="0"/>
              <a:t> </a:t>
            </a:r>
            <a:r>
              <a:rPr lang="en-GB" sz="1100" b="0" dirty="0"/>
              <a:t>are for individuals already in the UK. </a:t>
            </a:r>
          </a:p>
          <a:p>
            <a:pPr marL="342900" indent="-342900">
              <a:buFont typeface="+mj-lt"/>
              <a:buAutoNum type="arabicPeriod"/>
            </a:pPr>
            <a:r>
              <a:rPr lang="en-GB" sz="1100" dirty="0"/>
              <a:t>Defined (</a:t>
            </a:r>
            <a:r>
              <a:rPr lang="en-GB" sz="1100" b="0" dirty="0"/>
              <a:t>previously restricted) </a:t>
            </a:r>
            <a:r>
              <a:rPr lang="en-GB" sz="1100" b="0" dirty="0" err="1"/>
              <a:t>CoS</a:t>
            </a:r>
            <a:r>
              <a:rPr lang="en-GB" sz="1100" b="0" dirty="0"/>
              <a:t> are for individuals applying from overseas.</a:t>
            </a:r>
          </a:p>
          <a:p>
            <a:pPr marL="342900" indent="-342900">
              <a:lnSpc>
                <a:spcPct val="100000"/>
              </a:lnSpc>
              <a:buFont typeface="+mj-lt"/>
              <a:buAutoNum type="arabicPeriod"/>
            </a:pPr>
            <a:r>
              <a:rPr lang="en-GB" sz="1100" b="0" dirty="0"/>
              <a:t>The allocation of undefined </a:t>
            </a:r>
            <a:r>
              <a:rPr lang="en-GB" sz="1100" b="0" dirty="0" err="1"/>
              <a:t>CoS</a:t>
            </a:r>
            <a:r>
              <a:rPr lang="en-GB" sz="1100" b="0" dirty="0"/>
              <a:t> is valid for a 12 month period. </a:t>
            </a:r>
          </a:p>
          <a:p>
            <a:pPr marL="0" indent="0">
              <a:lnSpc>
                <a:spcPct val="100000"/>
              </a:lnSpc>
              <a:buNone/>
            </a:pPr>
            <a:r>
              <a:rPr lang="en-GB" sz="1100" dirty="0"/>
              <a:t>We have provided the below example text to use when explaining why you need your </a:t>
            </a:r>
            <a:r>
              <a:rPr lang="en-GB" sz="1100" dirty="0" err="1"/>
              <a:t>CoS.</a:t>
            </a:r>
            <a:r>
              <a:rPr lang="en-GB" sz="1100" dirty="0"/>
              <a:t> This can be tailored to reflect your individual practice circumstances </a:t>
            </a:r>
            <a:r>
              <a:rPr lang="en-GB" sz="1100" b="0" dirty="0"/>
              <a:t>(limited to 2000 characters):</a:t>
            </a:r>
          </a:p>
          <a:p>
            <a:r>
              <a:rPr lang="en-GB" sz="1100" b="0" i="1" dirty="0"/>
              <a:t>The UK has a national shortage of qualified General Practitioners to meet the growing demands of the population. Typical recruitment efforts have not provided us with the suitable candidates required to </a:t>
            </a:r>
            <a:r>
              <a:rPr lang="en-GB" sz="1100" b="0" i="1" dirty="0" err="1"/>
              <a:t>fulfill</a:t>
            </a:r>
            <a:r>
              <a:rPr lang="en-GB" sz="1100" b="0" i="1" dirty="0"/>
              <a:t> 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Practitioner has been included on the UK Shortage Occupation list as of 6 October 2019.</a:t>
            </a:r>
            <a:endParaRPr lang="en-GB" sz="1100" b="0" dirty="0"/>
          </a:p>
          <a:p>
            <a:endParaRPr lang="en-GB" sz="1100" b="0" dirty="0"/>
          </a:p>
          <a:p>
            <a:endParaRPr lang="en-GB" sz="1600" dirty="0"/>
          </a:p>
        </p:txBody>
      </p:sp>
      <p:sp>
        <p:nvSpPr>
          <p:cNvPr id="7" name="Title 4">
            <a:extLst>
              <a:ext uri="{FF2B5EF4-FFF2-40B4-BE49-F238E27FC236}">
                <a16:creationId xmlns:a16="http://schemas.microsoft.com/office/drawing/2014/main" id="{DEED964F-4E18-42F9-B91B-0DBE3B26B848}"/>
              </a:ext>
            </a:extLst>
          </p:cNvPr>
          <p:cNvSpPr txBox="1">
            <a:spLocks/>
          </p:cNvSpPr>
          <p:nvPr/>
        </p:nvSpPr>
        <p:spPr>
          <a:xfrm>
            <a:off x="1120956" y="380719"/>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a16="http://schemas.microsoft.com/office/drawing/2014/main" id="{64F0ACE9-B99E-452E-A36B-513A42F7C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500" y="380719"/>
            <a:ext cx="828456" cy="828456"/>
          </a:xfrm>
          <a:prstGeom prst="rect">
            <a:avLst/>
          </a:prstGeom>
        </p:spPr>
      </p:pic>
      <p:sp>
        <p:nvSpPr>
          <p:cNvPr id="8" name="Rectangle 7">
            <a:extLst>
              <a:ext uri="{FF2B5EF4-FFF2-40B4-BE49-F238E27FC236}">
                <a16:creationId xmlns:a16="http://schemas.microsoft.com/office/drawing/2014/main" id="{0AF4481E-80D9-483E-9422-CC7EBDB7E4B7}"/>
              </a:ext>
            </a:extLst>
          </p:cNvPr>
          <p:cNvSpPr/>
          <p:nvPr/>
        </p:nvSpPr>
        <p:spPr>
          <a:xfrm>
            <a:off x="1450717" y="1100008"/>
            <a:ext cx="1893467" cy="261610"/>
          </a:xfrm>
          <a:prstGeom prst="rect">
            <a:avLst/>
          </a:prstGeom>
        </p:spPr>
        <p:txBody>
          <a:bodyPr wrap="none">
            <a:spAutoFit/>
          </a:bodyPr>
          <a:lstStyle/>
          <a:p>
            <a:pPr algn="ctr"/>
            <a:r>
              <a:rPr lang="en-GB" sz="1100" b="1" u="sng" dirty="0" err="1"/>
              <a:t>CoS</a:t>
            </a:r>
            <a:r>
              <a:rPr lang="en-GB" sz="1100" b="1" u="sng" dirty="0"/>
              <a:t> and CAS: Step 1 of 1</a:t>
            </a:r>
          </a:p>
        </p:txBody>
      </p:sp>
      <p:pic>
        <p:nvPicPr>
          <p:cNvPr id="10" name="Content Placeholder 6" descr="Graphical user interface, text, application&#10;&#10;Description automatically generated">
            <a:extLst>
              <a:ext uri="{FF2B5EF4-FFF2-40B4-BE49-F238E27FC236}">
                <a16:creationId xmlns:a16="http://schemas.microsoft.com/office/drawing/2014/main" id="{1D257E94-B71E-4787-A6C4-A9001D228751}"/>
              </a:ext>
            </a:extLst>
          </p:cNvPr>
          <p:cNvPicPr>
            <a:picLocks/>
          </p:cNvPicPr>
          <p:nvPr/>
        </p:nvPicPr>
        <p:blipFill rotWithShape="1">
          <a:blip r:embed="rId3" cstate="print">
            <a:extLst>
              <a:ext uri="{28A0092B-C50C-407E-A947-70E740481C1C}">
                <a14:useLocalDpi xmlns:a14="http://schemas.microsoft.com/office/drawing/2010/main" val="0"/>
              </a:ext>
            </a:extLst>
          </a:blip>
          <a:srcRect l="31026" t="13321" r="-1235" b="623"/>
          <a:stretch/>
        </p:blipFill>
        <p:spPr>
          <a:xfrm>
            <a:off x="4795329" y="1411659"/>
            <a:ext cx="4613024" cy="4183062"/>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9F201B-BB6F-4E56-8A5F-2054C7BE7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94" y="462228"/>
            <a:ext cx="780867" cy="780867"/>
          </a:xfrm>
          <a:prstGeom prst="rect">
            <a:avLst/>
          </a:prstGeom>
        </p:spPr>
      </p:pic>
      <p:sp>
        <p:nvSpPr>
          <p:cNvPr id="3" name="Content Placeholder 2">
            <a:extLst>
              <a:ext uri="{FF2B5EF4-FFF2-40B4-BE49-F238E27FC236}">
                <a16:creationId xmlns:a16="http://schemas.microsoft.com/office/drawing/2014/main" id="{BC3F2D70-DA7C-4514-93EC-F5A1984DE6BB}"/>
              </a:ext>
            </a:extLst>
          </p:cNvPr>
          <p:cNvSpPr>
            <a:spLocks noGrp="1"/>
          </p:cNvSpPr>
          <p:nvPr>
            <p:ph sz="half" idx="4294967295"/>
          </p:nvPr>
        </p:nvSpPr>
        <p:spPr>
          <a:xfrm>
            <a:off x="419100" y="1734503"/>
            <a:ext cx="4533900" cy="4711700"/>
          </a:xfrm>
        </p:spPr>
        <p:txBody>
          <a:bodyPr>
            <a:normAutofit lnSpcReduction="10000"/>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 and also see Section L7 Part 1 of the </a:t>
            </a:r>
            <a:r>
              <a:rPr lang="en-GB" sz="1100" b="0" dirty="0">
                <a:hlinkClick r:id="rId5"/>
              </a:rPr>
              <a:t>sponsor guidance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the list in the section entitled ‘Other documents’. If you fail to provide at least two further documents, your application may be refused by the Home Office.</a:t>
            </a:r>
          </a:p>
          <a:p>
            <a:pPr marL="457200" indent="-457200">
              <a:lnSpc>
                <a:spcPct val="100000"/>
              </a:lnSpc>
              <a:buFont typeface="+mj-lt"/>
              <a:buAutoNum type="arabicPeriod"/>
            </a:pPr>
            <a:r>
              <a:rPr lang="en-GB" sz="1100" b="0" dirty="0"/>
              <a:t>You should scan or take pictures of your supporting documents and send them to the email address given on the sponsor submission sheet.</a:t>
            </a:r>
          </a:p>
          <a:p>
            <a:pPr marL="457200" indent="-457200">
              <a:lnSpc>
                <a:spcPct val="100000"/>
              </a:lnSpc>
              <a:buFont typeface="+mj-lt"/>
              <a:buAutoNum type="arabicPeriod"/>
            </a:pPr>
            <a:r>
              <a:rPr lang="en-GB" sz="1100" b="0" dirty="0"/>
              <a:t>If you are unable to provide the submission sheet and supporting evidence digitally, you can contact the Home Office using the contact details given on the submission sheet</a:t>
            </a:r>
          </a:p>
        </p:txBody>
      </p:sp>
      <p:pic>
        <p:nvPicPr>
          <p:cNvPr id="10" name="Content Placeholder 9">
            <a:extLst>
              <a:ext uri="{FF2B5EF4-FFF2-40B4-BE49-F238E27FC236}">
                <a16:creationId xmlns:a16="http://schemas.microsoft.com/office/drawing/2014/main" id="{0F1A8595-62DE-44B4-971A-044639D77BCE}"/>
              </a:ext>
            </a:extLst>
          </p:cNvPr>
          <p:cNvPicPr>
            <a:picLocks noGrp="1" noChangeAspect="1"/>
          </p:cNvPicPr>
          <p:nvPr>
            <p:ph sz="half" idx="4294967295"/>
          </p:nvPr>
        </p:nvPicPr>
        <p:blipFill>
          <a:blip r:embed="rId6">
            <a:extLst>
              <a:ext uri="{28A0092B-C50C-407E-A947-70E740481C1C}">
                <a14:useLocalDpi xmlns:a14="http://schemas.microsoft.com/office/drawing/2010/main" val="0"/>
              </a:ext>
            </a:extLst>
          </a:blip>
          <a:stretch>
            <a:fillRect/>
          </a:stretch>
        </p:blipFill>
        <p:spPr>
          <a:xfrm>
            <a:off x="5387410" y="1734503"/>
            <a:ext cx="4243387" cy="4711700"/>
          </a:xfrm>
        </p:spPr>
      </p:pic>
      <p:sp>
        <p:nvSpPr>
          <p:cNvPr id="9" name="Title 4">
            <a:extLst>
              <a:ext uri="{FF2B5EF4-FFF2-40B4-BE49-F238E27FC236}">
                <a16:creationId xmlns:a16="http://schemas.microsoft.com/office/drawing/2014/main" id="{6B310D32-9964-43D3-9880-C3F74585B149}"/>
              </a:ext>
            </a:extLst>
          </p:cNvPr>
          <p:cNvSpPr txBox="1">
            <a:spLocks/>
          </p:cNvSpPr>
          <p:nvPr/>
        </p:nvSpPr>
        <p:spPr>
          <a:xfrm>
            <a:off x="1097161" y="462228"/>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a16="http://schemas.microsoft.com/office/drawing/2014/main" id="{AE370CCA-4DA9-4A6F-8A89-F0382E2D0C72}"/>
              </a:ext>
            </a:extLst>
          </p:cNvPr>
          <p:cNvCxnSpPr>
            <a:cxnSpLocks/>
          </p:cNvCxnSpPr>
          <p:nvPr/>
        </p:nvCxnSpPr>
        <p:spPr>
          <a:xfrm>
            <a:off x="4214191" y="2894275"/>
            <a:ext cx="1122684" cy="5347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72F4535-647A-4BF3-8F38-136C3726D8BF}"/>
              </a:ext>
            </a:extLst>
          </p:cNvPr>
          <p:cNvSpPr/>
          <p:nvPr/>
        </p:nvSpPr>
        <p:spPr>
          <a:xfrm>
            <a:off x="1395472" y="1299864"/>
            <a:ext cx="2581155" cy="261610"/>
          </a:xfrm>
          <a:prstGeom prst="rect">
            <a:avLst/>
          </a:prstGeom>
        </p:spPr>
        <p:txBody>
          <a:bodyPr wrap="none">
            <a:spAutoFit/>
          </a:bodyPr>
          <a:lstStyle/>
          <a:p>
            <a:pPr algn="ctr"/>
            <a:r>
              <a:rPr lang="en-GB" sz="1100" b="1" u="sng" dirty="0"/>
              <a:t>Supporting Documents : Step 1 of 1</a:t>
            </a:r>
          </a:p>
        </p:txBody>
      </p: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59" y="385253"/>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4294967295"/>
          </p:nvPr>
        </p:nvSpPr>
        <p:spPr>
          <a:xfrm>
            <a:off x="509767" y="1570245"/>
            <a:ext cx="5221288" cy="4711700"/>
          </a:xfrm>
        </p:spPr>
        <p:txBody>
          <a:bodyPr>
            <a:no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marL="0" indent="0">
              <a:buNone/>
            </a:pPr>
            <a:r>
              <a:rPr lang="en-GB" sz="1100" dirty="0"/>
              <a:t>How long it takes to get a decision</a:t>
            </a:r>
          </a:p>
          <a:p>
            <a:r>
              <a:rPr lang="en-GB" sz="1100" b="0" dirty="0"/>
              <a:t>Most applications (8 out of 10) are dealt with in less than 8 weeks. </a:t>
            </a:r>
          </a:p>
          <a:p>
            <a:r>
              <a:rPr lang="en-GB" sz="1100" b="0" dirty="0"/>
              <a:t>You may be able to pay £500 to get a decision within 10 working days. You’ll be told if you can after you apply.</a:t>
            </a:r>
          </a:p>
          <a:p>
            <a:pPr marL="0" indent="0" fontAlgn="base">
              <a:buNone/>
            </a:pPr>
            <a:r>
              <a:rPr lang="en-GB" sz="1100" dirty="0"/>
              <a:t>Help and advice</a:t>
            </a:r>
          </a:p>
          <a:p>
            <a:r>
              <a:rPr lang="en-GB" sz="1100" b="0" dirty="0"/>
              <a:t>If you do have any difficulty with the application, further advice can be obtained from the sponsorship, employer and education helpline:</a:t>
            </a:r>
          </a:p>
          <a:p>
            <a:pPr marL="0" indent="0" fontAlgn="base">
              <a:buNone/>
            </a:pPr>
            <a:r>
              <a:rPr lang="en-GB" sz="1100" b="0" dirty="0"/>
              <a:t>Telephone: </a:t>
            </a:r>
          </a:p>
          <a:p>
            <a:pPr fontAlgn="base"/>
            <a:r>
              <a:rPr lang="en-GB" sz="1100" b="0" dirty="0"/>
              <a:t>0300 123 4699 </a:t>
            </a:r>
            <a:br>
              <a:rPr lang="en-GB" sz="1100" b="0" dirty="0"/>
            </a:br>
            <a:r>
              <a:rPr lang="en-GB" sz="1100" b="0" dirty="0"/>
              <a:t>Monday to Thursday, 9am to 5pm </a:t>
            </a:r>
            <a:br>
              <a:rPr lang="en-GB" sz="1100" b="0" dirty="0"/>
            </a:br>
            <a:r>
              <a:rPr lang="en-GB" sz="1100" b="0" dirty="0"/>
              <a:t>Friday, 9am to 4:30pm</a:t>
            </a:r>
          </a:p>
          <a:p>
            <a:pPr marL="0" indent="0">
              <a:buNone/>
            </a:pPr>
            <a:r>
              <a:rPr lang="en-GB" sz="1100" b="0" dirty="0"/>
              <a:t>Or email</a:t>
            </a:r>
          </a:p>
          <a:p>
            <a:r>
              <a:rPr lang="en-GB" sz="1100" b="0" dirty="0">
                <a:hlinkClick r:id="rId3"/>
              </a:rPr>
              <a:t>businesshelpdesk@homeoffice.gov.uk</a:t>
            </a:r>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098775" y="385253"/>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0241" y="2256000"/>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EE1B7E9D1D454AA78EB36B20189B61" ma:contentTypeVersion="12" ma:contentTypeDescription="Create a new document." ma:contentTypeScope="" ma:versionID="6a9a603a1dd1633004964368161c5a01">
  <xsd:schema xmlns:xsd="http://www.w3.org/2001/XMLSchema" xmlns:xs="http://www.w3.org/2001/XMLSchema" xmlns:p="http://schemas.microsoft.com/office/2006/metadata/properties" xmlns:ns3="262d10ce-04d4-4cfb-80aa-ba2c664b7be7" xmlns:ns4="3b75774a-9eb5-4d02-a07e-e5e69f47275b" targetNamespace="http://schemas.microsoft.com/office/2006/metadata/properties" ma:root="true" ma:fieldsID="b258bacebfab2d0debcf3e33854fd012" ns3:_="" ns4:_="">
    <xsd:import namespace="262d10ce-04d4-4cfb-80aa-ba2c664b7be7"/>
    <xsd:import namespace="3b75774a-9eb5-4d02-a07e-e5e69f4727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2d10ce-04d4-4cfb-80aa-ba2c664b7b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75774a-9eb5-4d02-a07e-e5e69f4727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D771C8-5D3F-4363-9718-00493C099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2d10ce-04d4-4cfb-80aa-ba2c664b7be7"/>
    <ds:schemaRef ds:uri="3b75774a-9eb5-4d02-a07e-e5e69f472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135FB7-82B5-4690-A17B-1BD4C772974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AC15BB4-BC07-4F64-B52B-B709D7621C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 DHSC PPT</Template>
  <TotalTime>4089</TotalTime>
  <Words>1971</Words>
  <Application>Microsoft Office PowerPoint</Application>
  <PresentationFormat>A4 Paper (210x297 mm)</PresentationFormat>
  <Paragraphs>93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BECOMING A SKILLED WORKER VISA SPONSOR  A GUIDE FOR GP PRACTICES </vt:lpstr>
      <vt:lpstr>Introduction to becoming a sponsor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BARTON, Falan (VERNOVA HEALTHCARE CIC)</cp:lastModifiedBy>
  <cp:revision>44</cp:revision>
  <cp:lastPrinted>2019-02-19T15:38:04Z</cp:lastPrinted>
  <dcterms:created xsi:type="dcterms:W3CDTF">2018-09-10T12:23:38Z</dcterms:created>
  <dcterms:modified xsi:type="dcterms:W3CDTF">2024-03-22T12:49:33Z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0x01010018EE1B7E9D1D454AA78EB36B20189B61</vt:lpwstr>
  </property>
  <property fmtid="{D5CDD505-2E9C-101B-9397-08002B2CF9AE}" pid="5" name="Record Class">
    <vt:lpwstr>26</vt:lpwstr>
  </property>
</Properties>
</file>