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2" r:id="rId5"/>
    <p:sldId id="264" r:id="rId6"/>
  </p:sldIdLst>
  <p:sldSz cx="5334000" cy="7562850"/>
  <p:notesSz cx="53340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A9"/>
    <a:srgbClr val="E74A21"/>
    <a:srgbClr val="8D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224" y="36"/>
      </p:cViewPr>
      <p:guideLst>
        <p:guide orient="horz" pos="223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21013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A1124-012C-41DD-A908-D9636EF5D5E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946150"/>
            <a:ext cx="18002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3400" y="3640138"/>
            <a:ext cx="426720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21013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38C3B-85BA-43F5-9B27-B2F0E698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3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EC3D0-830C-9E48-9067-8320488FC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84" y="216004"/>
            <a:ext cx="1707615" cy="2998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768" y="288010"/>
            <a:ext cx="1614170" cy="48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artis.co.uk/healthcare-professional-event-attendanc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F7AF127-1E46-DF48-A4C2-08A15FED6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r="85226" b="3529"/>
          <a:stretch/>
        </p:blipFill>
        <p:spPr>
          <a:xfrm>
            <a:off x="695" y="0"/>
            <a:ext cx="787073" cy="756032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039995" y="12"/>
            <a:ext cx="288290" cy="7560309"/>
          </a:xfrm>
          <a:custGeom>
            <a:avLst/>
            <a:gdLst/>
            <a:ahLst/>
            <a:cxnLst/>
            <a:rect l="l" t="t" r="r" b="b"/>
            <a:pathLst>
              <a:path w="288289" h="7560309">
                <a:moveTo>
                  <a:pt x="0" y="7559992"/>
                </a:moveTo>
                <a:lnTo>
                  <a:pt x="287997" y="7559992"/>
                </a:lnTo>
                <a:lnTo>
                  <a:pt x="28799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46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95" y="3033228"/>
            <a:ext cx="4893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Novartis are pleased 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invite 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you to 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our upcoming</a:t>
            </a:r>
            <a:r>
              <a:rPr sz="12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GB" sz="1200" spc="-95">
                <a:solidFill>
                  <a:srgbClr val="231F20"/>
                </a:solidFill>
                <a:latin typeface="Arial"/>
                <a:cs typeface="Arial"/>
              </a:rPr>
              <a:t>series of six 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meeting</a:t>
            </a:r>
            <a:r>
              <a:rPr lang="en-GB" sz="1200">
                <a:solidFill>
                  <a:srgbClr val="231F20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394" y="3247485"/>
            <a:ext cx="4893600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lang="en-GB" sz="2000" b="1" spc="-10">
                <a:solidFill>
                  <a:srgbClr val="E74A21"/>
                </a:solidFill>
                <a:latin typeface="Arial"/>
                <a:cs typeface="Arial"/>
              </a:rPr>
              <a:t>Heart Failure Foundation Course</a:t>
            </a:r>
          </a:p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17</a:t>
            </a:r>
            <a:r>
              <a:rPr lang="en-GB" sz="2000" spc="-10" baseline="30000">
                <a:solidFill>
                  <a:srgbClr val="E74A21"/>
                </a:solidFill>
                <a:latin typeface="Arial"/>
                <a:cs typeface="Arial"/>
              </a:rPr>
              <a:t>th</a:t>
            </a: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 March, 24</a:t>
            </a:r>
            <a:r>
              <a:rPr lang="en-GB" sz="2000" spc="-10" baseline="30000">
                <a:solidFill>
                  <a:srgbClr val="E74A21"/>
                </a:solidFill>
                <a:latin typeface="Arial"/>
                <a:cs typeface="Arial"/>
              </a:rPr>
              <a:t>th</a:t>
            </a: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 March, 31</a:t>
            </a:r>
            <a:r>
              <a:rPr lang="en-GB" sz="2000" spc="-10" baseline="30000">
                <a:solidFill>
                  <a:srgbClr val="E74A21"/>
                </a:solidFill>
                <a:latin typeface="Arial"/>
                <a:cs typeface="Arial"/>
              </a:rPr>
              <a:t>st</a:t>
            </a: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 March, 7</a:t>
            </a:r>
            <a:r>
              <a:rPr lang="en-GB" sz="2000" spc="-10" baseline="30000">
                <a:solidFill>
                  <a:srgbClr val="E74A21"/>
                </a:solidFill>
                <a:latin typeface="Arial"/>
                <a:cs typeface="Arial"/>
              </a:rPr>
              <a:t>th</a:t>
            </a: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 April, 28</a:t>
            </a:r>
            <a:r>
              <a:rPr lang="en-GB" sz="2000" spc="-10" baseline="30000">
                <a:solidFill>
                  <a:srgbClr val="E74A21"/>
                </a:solidFill>
                <a:latin typeface="Arial"/>
                <a:cs typeface="Arial"/>
              </a:rPr>
              <a:t>th</a:t>
            </a: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 April &amp; 5</a:t>
            </a:r>
            <a:r>
              <a:rPr lang="en-GB" sz="2000" spc="-10" baseline="30000">
                <a:solidFill>
                  <a:srgbClr val="E74A21"/>
                </a:solidFill>
                <a:latin typeface="Arial"/>
                <a:cs typeface="Arial"/>
              </a:rPr>
              <a:t>th</a:t>
            </a:r>
            <a:r>
              <a:rPr lang="en-GB" sz="2000" spc="-10">
                <a:solidFill>
                  <a:srgbClr val="E74A21"/>
                </a:solidFill>
                <a:latin typeface="Arial"/>
                <a:cs typeface="Arial"/>
              </a:rPr>
              <a:t> May–2022 at </a:t>
            </a:r>
            <a:r>
              <a:rPr lang="en-GB" sz="2000" u="sng" spc="-10">
                <a:solidFill>
                  <a:srgbClr val="E74A21"/>
                </a:solidFill>
                <a:latin typeface="Arial"/>
                <a:cs typeface="Arial"/>
              </a:rPr>
              <a:t>7-9pm</a:t>
            </a:r>
            <a:endParaRPr lang="en-GB" sz="2000" spc="-10">
              <a:solidFill>
                <a:srgbClr val="E74A21"/>
              </a:solidFill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lang="en-GB" sz="2000" b="1" spc="-10">
                <a:solidFill>
                  <a:srgbClr val="E74A21"/>
                </a:solidFill>
                <a:latin typeface="Arial"/>
                <a:cs typeface="Arial"/>
              </a:rPr>
              <a:t>Virtual - MS Team</a:t>
            </a:r>
            <a:endParaRPr sz="2000" b="1">
              <a:solidFill>
                <a:srgbClr val="E74A2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88010"/>
            <a:ext cx="2570380" cy="485140"/>
          </a:xfrm>
          <a:custGeom>
            <a:avLst/>
            <a:gdLst/>
            <a:ahLst/>
            <a:cxnLst/>
            <a:rect l="l" t="t" r="r" b="b"/>
            <a:pathLst>
              <a:path w="2401570" h="485140">
                <a:moveTo>
                  <a:pt x="0" y="485000"/>
                </a:moveTo>
                <a:lnTo>
                  <a:pt x="2401506" y="485000"/>
                </a:lnTo>
                <a:lnTo>
                  <a:pt x="2401506" y="0"/>
                </a:lnTo>
                <a:lnTo>
                  <a:pt x="0" y="0"/>
                </a:lnTo>
                <a:lnTo>
                  <a:pt x="0" y="485000"/>
                </a:lnTo>
                <a:close/>
              </a:path>
            </a:pathLst>
          </a:custGeom>
          <a:solidFill>
            <a:srgbClr val="00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0" y="288010"/>
            <a:ext cx="2438400" cy="369332"/>
          </a:xfrm>
          <a:prstGeom prst="rect">
            <a:avLst/>
          </a:prstGeom>
          <a:solidFill>
            <a:srgbClr val="006BB1"/>
          </a:solidFill>
        </p:spPr>
        <p:txBody>
          <a:bodyPr vert="horz" wrap="square" lIns="0" tIns="60960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480"/>
              </a:spcBef>
            </a:pPr>
            <a:r>
              <a:rPr sz="2000" b="1" spc="4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GB" sz="2000" b="1" spc="40">
                <a:solidFill>
                  <a:srgbClr val="FFFFFF"/>
                </a:solidFill>
                <a:latin typeface="Arial"/>
                <a:cs typeface="Arial"/>
              </a:rPr>
              <a:t>E THE DATE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90" y="139873"/>
            <a:ext cx="1569525" cy="286570"/>
          </a:xfrm>
          <a:prstGeom prst="rect">
            <a:avLst/>
          </a:prstGeom>
        </p:spPr>
      </p:pic>
      <p:pic>
        <p:nvPicPr>
          <p:cNvPr id="8" name="Picture 7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3FA247A-B877-4691-A197-F94261C0A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7495"/>
            <a:ext cx="4735195" cy="2052612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29F91BC5-90C0-478E-AF2C-BF99D673234A}"/>
              </a:ext>
            </a:extLst>
          </p:cNvPr>
          <p:cNvSpPr txBox="1"/>
          <p:nvPr/>
        </p:nvSpPr>
        <p:spPr>
          <a:xfrm>
            <a:off x="146394" y="6631641"/>
            <a:ext cx="4273205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Prescribing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information </a:t>
            </a: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can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be </a:t>
            </a: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found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on </a:t>
            </a: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the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next</a:t>
            </a:r>
            <a:r>
              <a:rPr sz="800" spc="-25">
                <a:solidFill>
                  <a:srgbClr val="064079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page.</a:t>
            </a:r>
            <a:endParaRPr sz="800">
              <a:latin typeface="Arial"/>
              <a:cs typeface="Arial"/>
            </a:endParaRPr>
          </a:p>
          <a:p>
            <a:pPr marL="12700"/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This meeting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is organised and </a:t>
            </a: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funded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by Novartis </a:t>
            </a: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Pharmaceuticals </a:t>
            </a:r>
            <a:r>
              <a:rPr sz="800" spc="-5">
                <a:solidFill>
                  <a:srgbClr val="064079"/>
                </a:solidFill>
                <a:latin typeface="Arial"/>
                <a:cs typeface="Arial"/>
              </a:rPr>
              <a:t>UK</a:t>
            </a:r>
            <a:r>
              <a:rPr sz="800" spc="-70">
                <a:solidFill>
                  <a:srgbClr val="064079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64079"/>
                </a:solidFill>
                <a:latin typeface="Arial"/>
                <a:cs typeface="Arial"/>
              </a:rPr>
              <a:t>Ltd.</a:t>
            </a:r>
            <a:r>
              <a:rPr lang="en-US" sz="800">
                <a:solidFill>
                  <a:srgbClr val="064079"/>
                </a:solidFill>
                <a:latin typeface="Arial"/>
                <a:cs typeface="Arial"/>
              </a:rPr>
              <a:t> </a:t>
            </a:r>
          </a:p>
          <a:p>
            <a:pPr marL="12700"/>
            <a:r>
              <a:rPr lang="en-US" sz="800">
                <a:solidFill>
                  <a:srgbClr val="064079"/>
                </a:solidFill>
                <a:latin typeface="Arial"/>
                <a:cs typeface="Arial"/>
              </a:rPr>
              <a:t>Your attendance </a:t>
            </a:r>
            <a:r>
              <a:rPr lang="en-US" sz="800" spc="-5">
                <a:solidFill>
                  <a:srgbClr val="064079"/>
                </a:solidFill>
                <a:latin typeface="Arial"/>
                <a:cs typeface="Arial"/>
              </a:rPr>
              <a:t>at the event is governed by our </a:t>
            </a:r>
            <a:r>
              <a:rPr lang="en-US" sz="8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Healthcare Professional Event Attendance Terms</a:t>
            </a:r>
            <a:r>
              <a:rPr lang="en-US" sz="8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800" spc="-5">
                <a:solidFill>
                  <a:srgbClr val="064079"/>
                </a:solidFill>
                <a:latin typeface="Arial"/>
                <a:cs typeface="Arial"/>
              </a:rPr>
              <a:t>(novartis.co.uk/healthcare-professional-event-attendance). By attending the event, you are agreeing to be bound by such terms.</a:t>
            </a:r>
            <a:endParaRPr lang="en-GB" sz="800" spc="-5">
              <a:solidFill>
                <a:srgbClr val="06407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FFE29ECF-D341-4A30-A974-FE7B168789D2}"/>
              </a:ext>
            </a:extLst>
          </p:cNvPr>
          <p:cNvSpPr txBox="1"/>
          <p:nvPr/>
        </p:nvSpPr>
        <p:spPr>
          <a:xfrm>
            <a:off x="146394" y="4535716"/>
            <a:ext cx="4449957" cy="352019"/>
          </a:xfrm>
          <a:prstGeom prst="rect">
            <a:avLst/>
          </a:prstGeom>
          <a:solidFill>
            <a:srgbClr val="006BB1"/>
          </a:solidFill>
        </p:spPr>
        <p:txBody>
          <a:bodyPr vert="horz" wrap="square" lIns="0" tIns="43815" rIns="0" bIns="0" rtlCol="0">
            <a:spAutoFit/>
          </a:bodyPr>
          <a:lstStyle/>
          <a:p>
            <a:pPr marL="107950" marR="385445">
              <a:lnSpc>
                <a:spcPct val="100000"/>
              </a:lnSpc>
              <a:spcBef>
                <a:spcPts val="345"/>
              </a:spcBef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GB" sz="100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 meeting</a:t>
            </a:r>
            <a:r>
              <a:rPr lang="en-GB" sz="10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000" spc="-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healthcare professionals </a:t>
            </a:r>
            <a:r>
              <a:rPr sz="1000" spc="-15">
                <a:solidFill>
                  <a:srgbClr val="FFFFFF"/>
                </a:solidFill>
                <a:latin typeface="Arial"/>
                <a:cs typeface="Arial"/>
              </a:rPr>
              <a:t>only.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For more 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information, please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contact  </a:t>
            </a:r>
            <a:r>
              <a:rPr lang="en-GB" sz="1000">
                <a:solidFill>
                  <a:schemeClr val="bg1"/>
                </a:solidFill>
                <a:latin typeface="Arial"/>
                <a:cs typeface="Arial"/>
              </a:rPr>
              <a:t>your local Novartis Account Manager</a:t>
            </a:r>
          </a:p>
        </p:txBody>
      </p:sp>
      <p:graphicFrame>
        <p:nvGraphicFramePr>
          <p:cNvPr id="20" name="Table 14">
            <a:extLst>
              <a:ext uri="{FF2B5EF4-FFF2-40B4-BE49-F238E27FC236}">
                <a16:creationId xmlns:a16="http://schemas.microsoft.com/office/drawing/2014/main" id="{17FBD098-2811-410A-907C-3D5CFD174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7808"/>
              </p:ext>
            </p:extLst>
          </p:nvPr>
        </p:nvGraphicFramePr>
        <p:xfrm>
          <a:off x="146394" y="5042342"/>
          <a:ext cx="4893600" cy="138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800">
                  <a:extLst>
                    <a:ext uri="{9D8B030D-6E8A-4147-A177-3AD203B41FA5}">
                      <a16:colId xmlns:a16="http://schemas.microsoft.com/office/drawing/2014/main" val="1983406611"/>
                    </a:ext>
                  </a:extLst>
                </a:gridCol>
                <a:gridCol w="2446800">
                  <a:extLst>
                    <a:ext uri="{9D8B030D-6E8A-4147-A177-3AD203B41FA5}">
                      <a16:colId xmlns:a16="http://schemas.microsoft.com/office/drawing/2014/main" val="3288772348"/>
                    </a:ext>
                  </a:extLst>
                </a:gridCol>
              </a:tblGrid>
              <a:tr h="3755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Aetiology &amp; Pathophysiology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Guidelines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99380"/>
                  </a:ext>
                </a:extLst>
              </a:tr>
              <a:tr h="375535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Pharmacology &amp; Non -Pharmacology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QoL &amp; Advanced Care Planning- Palliative Care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64569"/>
                  </a:ext>
                </a:extLst>
              </a:tr>
              <a:tr h="220903">
                <a:tc>
                  <a:txBody>
                    <a:bodyPr/>
                    <a:lstStyle/>
                    <a:p>
                      <a:pPr marL="285750" marR="0" lvl="0" indent="-285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Diagnosis  &amp; Investigations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Coding &amp; QoF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373815"/>
                  </a:ext>
                </a:extLst>
              </a:tr>
              <a:tr h="220903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Cardiorenal Syndrome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System Transformation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0023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8058B7-66CF-4E44-90DB-2C743E45E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r="85226" b="3529"/>
          <a:stretch/>
        </p:blipFill>
        <p:spPr>
          <a:xfrm>
            <a:off x="695" y="0"/>
            <a:ext cx="787073" cy="75603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25DAE8-B1B2-4EF8-9298-462B1996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7" y="428625"/>
            <a:ext cx="4944445" cy="69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DBC7F2F5C644AA01752C3F24914D9" ma:contentTypeVersion="9" ma:contentTypeDescription="Create a new document." ma:contentTypeScope="" ma:versionID="c7cb63667832cfc1fb9d787e7efd5639">
  <xsd:schema xmlns:xsd="http://www.w3.org/2001/XMLSchema" xmlns:xs="http://www.w3.org/2001/XMLSchema" xmlns:p="http://schemas.microsoft.com/office/2006/metadata/properties" xmlns:ns2="4c5ae467-9924-41b1-80c0-a7cc6070a1d2" targetNamespace="http://schemas.microsoft.com/office/2006/metadata/properties" ma:root="true" ma:fieldsID="1c4932a2e62f8de266946473d3ae0d04" ns2:_="">
    <xsd:import namespace="4c5ae467-9924-41b1-80c0-a7cc6070a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ae467-9924-41b1-80c0-a7cc6070a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7EEF2-6579-4FCE-B617-FDDAF960D4D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C25256-2183-4D59-B829-FFF4E530A20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c5ae467-9924-41b1-80c0-a7cc6070a1d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374846-EFCB-4B91-8400-92FFC760D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Hingrajia, Ravi</dc:creator>
  <cp:lastModifiedBy>BARTON, Falan (MIDDLEWOOD PARTNERSHIP)</cp:lastModifiedBy>
  <cp:revision>2</cp:revision>
  <dcterms:created xsi:type="dcterms:W3CDTF">2019-11-14T14:51:11Z</dcterms:created>
  <dcterms:modified xsi:type="dcterms:W3CDTF">2022-02-09T10:45:05Z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2019-11-14T00:00:00Z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2019-11-14T00:00:00Z</vt:filetime>
  </property>
  <property fmtid="{D5CDD505-2E9C-101B-9397-08002B2CF9AE}" pid="5" name="ContentTypeId">
    <vt:lpwstr>0x010100CACDBC7F2F5C644AA01752C3F24914D9</vt:lpwstr>
  </property>
  <property fmtid="{D5CDD505-2E9C-101B-9397-08002B2CF9AE}" pid="6" name="MSIP_Label_3c9bec58-8084-492e-8360-0e1cfe36408c_Enabled">
    <vt:lpwstr>true</vt:lpwstr>
  </property>
  <property fmtid="{D5CDD505-2E9C-101B-9397-08002B2CF9AE}" pid="7" name="MSIP_Label_3c9bec58-8084-492e-8360-0e1cfe36408c_SetDate">
    <vt:lpwstr>2022-02-01T01:06:01Z</vt:lpwstr>
  </property>
  <property fmtid="{D5CDD505-2E9C-101B-9397-08002B2CF9AE}" pid="8" name="MSIP_Label_3c9bec58-8084-492e-8360-0e1cfe36408c_Method">
    <vt:lpwstr>Standard</vt:lpwstr>
  </property>
  <property fmtid="{D5CDD505-2E9C-101B-9397-08002B2CF9AE}" pid="9" name="MSIP_Label_3c9bec58-8084-492e-8360-0e1cfe36408c_Name">
    <vt:lpwstr>Not Protected -Pilot</vt:lpwstr>
  </property>
  <property fmtid="{D5CDD505-2E9C-101B-9397-08002B2CF9AE}" pid="10" name="MSIP_Label_3c9bec58-8084-492e-8360-0e1cfe36408c_SiteId">
    <vt:lpwstr>f35a6974-607f-47d4-82d7-ff31d7dc53a5</vt:lpwstr>
  </property>
  <property fmtid="{D5CDD505-2E9C-101B-9397-08002B2CF9AE}" pid="11" name="MSIP_Label_3c9bec58-8084-492e-8360-0e1cfe36408c_ActionId">
    <vt:lpwstr>4dd97e14-5352-4d74-8a17-8e655e7aea51</vt:lpwstr>
  </property>
  <property fmtid="{D5CDD505-2E9C-101B-9397-08002B2CF9AE}" pid="12" name="MSIP_Label_3c9bec58-8084-492e-8360-0e1cfe36408c_ContentBits">
    <vt:lpwstr>0</vt:lpwstr>
  </property>
</Properties>
</file>